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5551" r:id="rId2"/>
    <p:sldId id="5752" r:id="rId3"/>
    <p:sldId id="5759" r:id="rId4"/>
    <p:sldId id="5762" r:id="rId5"/>
    <p:sldId id="5764" r:id="rId6"/>
    <p:sldId id="5761" r:id="rId7"/>
    <p:sldId id="5765" r:id="rId8"/>
    <p:sldId id="5760" r:id="rId9"/>
    <p:sldId id="5766" r:id="rId10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0CECE"/>
    <a:srgbClr val="4DC681"/>
    <a:srgbClr val="FAB932"/>
    <a:srgbClr val="F77777"/>
    <a:srgbClr val="FEECEC"/>
    <a:srgbClr val="FFF8E0"/>
    <a:srgbClr val="E4F9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2"/>
    <p:restoredTop sz="97030"/>
  </p:normalViewPr>
  <p:slideViewPr>
    <p:cSldViewPr snapToGrid="0" snapToObjects="1">
      <p:cViewPr>
        <p:scale>
          <a:sx n="60" d="100"/>
          <a:sy n="60" d="100"/>
        </p:scale>
        <p:origin x="210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C5E67-1900-7C46-B1F5-BFB732C1582E}" type="datetimeFigureOut">
              <a:rPr lang="en-PT" smtClean="0"/>
              <a:t>25/11/2020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C60AE-A848-4143-A3DB-8139520CF15C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9545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2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3C60AE-A848-4143-A3DB-8139520CF15C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6941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B5493-DB6B-40D1-AFFE-4F9D0DACC1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5941" y="1729858"/>
            <a:ext cx="5688632" cy="2437590"/>
          </a:xfrm>
        </p:spPr>
        <p:txBody>
          <a:bodyPr lIns="0" tIns="0" rIns="0" bIns="0">
            <a:spAutoFit/>
          </a:bodyPr>
          <a:lstStyle>
            <a:lvl1pPr>
              <a:defRPr/>
            </a:lvl1pPr>
          </a:lstStyle>
          <a:p>
            <a:r>
              <a:rPr lang="en-US" sz="4400" noProof="0"/>
              <a:t>INSERT STATEMENT TEXT at 44pt minimum 36pt  </a:t>
            </a:r>
            <a:br>
              <a:rPr lang="en-US" sz="4400" noProof="0"/>
            </a:br>
            <a:r>
              <a:rPr lang="en-US" sz="4400"/>
              <a:t>4 Lines of text</a:t>
            </a:r>
            <a:endParaRPr lang="en-US" sz="4400" dirty="0"/>
          </a:p>
        </p:txBody>
      </p:sp>
      <p:sp>
        <p:nvSpPr>
          <p:cNvPr id="16" name="Inhaltsplatzhalter 13">
            <a:extLst>
              <a:ext uri="{FF2B5EF4-FFF2-40B4-BE49-F238E27FC236}">
                <a16:creationId xmlns:a16="http://schemas.microsoft.com/office/drawing/2014/main" id="{0D168800-A865-45C8-B238-DB47A767392D}"/>
              </a:ext>
            </a:extLst>
          </p:cNvPr>
          <p:cNvSpPr txBox="1">
            <a:spLocks/>
          </p:cNvSpPr>
          <p:nvPr userDrawn="1"/>
        </p:nvSpPr>
        <p:spPr>
          <a:xfrm>
            <a:off x="11328491" y="6365573"/>
            <a:ext cx="528848" cy="161175"/>
          </a:xfrm>
          <a:prstGeom prst="rect">
            <a:avLst/>
          </a:prstGeom>
        </p:spPr>
        <p:txBody>
          <a:bodyPr lIns="0" tIns="47992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78BD5-E3A8-4354-91BC-79CE4598B8D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0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EFA9386-9530-40B4-894A-752A27F3CB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think-cell Slide" r:id="rId5" imgW="473" imgH="476" progId="TCLayout.ActiveDocument.1">
                  <p:embed/>
                </p:oleObj>
              </mc:Choice>
              <mc:Fallback>
                <p:oleObj name="think-cell Slide" r:id="rId5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EFA9386-9530-40B4-894A-752A27F3C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7BB6BF8-3EE6-4A37-B8BF-639E4C16CF4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Graphik Semibold" panose="020B0703030202060203" pitchFamily="34" charset="0"/>
              <a:ea typeface="+mj-ea"/>
              <a:cs typeface="+mj-cs"/>
              <a:sym typeface="Graphik Semibold" panose="020B0703030202060203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08968"/>
            <a:ext cx="11430000" cy="885542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2800" cap="none">
                <a:solidFill>
                  <a:schemeClr val="tx1"/>
                </a:solidFill>
                <a:latin typeface="Graphik Semibold" panose="020B0703030202060203" pitchFamily="34" charset="0"/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>
          <a:xfrm>
            <a:off x="11506202" y="6519009"/>
            <a:ext cx="304799" cy="206375"/>
          </a:xfrm>
        </p:spPr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0AB2F5F-5A66-4577-8F58-7E606DB386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1000" y="1146689"/>
            <a:ext cx="11430000" cy="244878"/>
          </a:xfrm>
        </p:spPr>
        <p:txBody>
          <a:bodyPr lIns="0" tIns="46800" bIns="0">
            <a:noAutofit/>
          </a:bodyPr>
          <a:lstStyle>
            <a:lvl1pPr marL="0">
              <a:defRPr sz="1600" b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6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C0346-02E8-1D4C-9BB6-691C2E92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94913-1108-5B4A-B9A3-F7B4837E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E1301-454C-E14D-A586-70A146032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6A139-244B-044E-94FF-A09C66D1A1F1}" type="datetimeFigureOut">
              <a:rPr lang="en-PT" smtClean="0"/>
              <a:t>25/11/2020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780BE-9457-214B-B66E-5E8BB0527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7670C-36F3-424F-A4DA-B597AFB89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5A118-321A-3F47-8A7C-95E8640E286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4318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B8D343A-FCB2-3341-AD78-B9A508F76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" t="8677" r="1026" b="867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265AE-1F41-40D6-B08E-D34CC9ED59DB}"/>
              </a:ext>
            </a:extLst>
          </p:cNvPr>
          <p:cNvSpPr/>
          <p:nvPr/>
        </p:nvSpPr>
        <p:spPr>
          <a:xfrm>
            <a:off x="-1" y="0"/>
            <a:ext cx="1218776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5A57BD1B-D1AF-41CD-9FF8-44B2067C5872}"/>
              </a:ext>
            </a:extLst>
          </p:cNvPr>
          <p:cNvSpPr txBox="1">
            <a:spLocks/>
          </p:cNvSpPr>
          <p:nvPr/>
        </p:nvSpPr>
        <p:spPr>
          <a:xfrm>
            <a:off x="492051" y="2110177"/>
            <a:ext cx="7618279" cy="339041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914400">
              <a:lnSpc>
                <a:spcPct val="100000"/>
              </a:lnSpc>
              <a:spcBef>
                <a:spcPts val="0"/>
              </a:spcBef>
            </a:pPr>
            <a:r>
              <a:rPr lang="en-US" sz="4800" cap="none" dirty="0">
                <a:solidFill>
                  <a:schemeClr val="bg1"/>
                </a:solidFill>
                <a:latin typeface="Graphik" panose="020B0503030202060203" pitchFamily="34" charset="0"/>
                <a:ea typeface="+mn-ea"/>
                <a:cs typeface="+mn-cs"/>
              </a:rPr>
              <a:t>Bitcoin Price Predictor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</a:pPr>
            <a:r>
              <a:rPr lang="en-US" sz="3200" b="0" cap="none" dirty="0">
                <a:solidFill>
                  <a:schemeClr val="bg1"/>
                </a:solidFill>
                <a:latin typeface="Graphik" panose="020B0503030202060203" pitchFamily="34" charset="0"/>
                <a:ea typeface="+mn-ea"/>
                <a:cs typeface="+mn-cs"/>
              </a:rPr>
              <a:t>Data Science Batch # 469</a:t>
            </a:r>
          </a:p>
          <a:p>
            <a:pPr lvl="0" defTabSz="914400">
              <a:lnSpc>
                <a:spcPct val="100000"/>
              </a:lnSpc>
              <a:spcBef>
                <a:spcPts val="0"/>
              </a:spcBef>
            </a:pPr>
            <a:endParaRPr lang="en-US" sz="3200" b="0" cap="none" dirty="0">
              <a:solidFill>
                <a:schemeClr val="bg1"/>
              </a:solidFill>
              <a:latin typeface="Graphik" panose="020B0503030202060203" pitchFamily="34" charset="0"/>
              <a:ea typeface="+mn-ea"/>
              <a:cs typeface="+mn-cs"/>
            </a:endParaRPr>
          </a:p>
          <a:p>
            <a:pPr lvl="0" defTabSz="914400">
              <a:lnSpc>
                <a:spcPct val="100000"/>
              </a:lnSpc>
              <a:spcBef>
                <a:spcPts val="0"/>
              </a:spcBef>
            </a:pPr>
            <a:endParaRPr lang="en-US" sz="3200" b="0" cap="none" dirty="0">
              <a:solidFill>
                <a:schemeClr val="bg1"/>
              </a:solidFill>
              <a:latin typeface="Graphik" panose="020B0503030202060203" pitchFamily="34" charset="0"/>
              <a:ea typeface="+mn-ea"/>
              <a:cs typeface="+mn-cs"/>
            </a:endParaRPr>
          </a:p>
          <a:p>
            <a:pPr lvl="0" defTabSz="914400">
              <a:lnSpc>
                <a:spcPct val="100000"/>
              </a:lnSpc>
              <a:spcBef>
                <a:spcPts val="0"/>
              </a:spcBef>
            </a:pPr>
            <a:r>
              <a:rPr lang="en-US" sz="2000" cap="none" dirty="0">
                <a:solidFill>
                  <a:schemeClr val="bg1"/>
                </a:solidFill>
                <a:latin typeface="Graphik" panose="020B0503030202060203" pitchFamily="34" charset="0"/>
                <a:ea typeface="+mn-ea"/>
                <a:cs typeface="+mn-cs"/>
              </a:rPr>
              <a:t>LE WAGON PRESENTATION</a:t>
            </a:r>
            <a:endParaRPr lang="en-US" sz="2400" dirty="0">
              <a:solidFill>
                <a:schemeClr val="bg1"/>
              </a:solidFill>
              <a:latin typeface="Graphik Light" panose="020B0403030202060203" pitchFamily="34" charset="0"/>
            </a:endParaRPr>
          </a:p>
          <a:p>
            <a:endParaRPr lang="en-US" sz="2000" b="0" cap="none" dirty="0">
              <a:solidFill>
                <a:schemeClr val="bg1"/>
              </a:solidFill>
              <a:latin typeface="Graphik Light" panose="020B0403030202060203" pitchFamily="34" charset="0"/>
            </a:endParaRPr>
          </a:p>
          <a:p>
            <a:endParaRPr lang="en-US" sz="1600" b="0" cap="none" dirty="0">
              <a:solidFill>
                <a:schemeClr val="bg1"/>
              </a:solidFill>
              <a:latin typeface="Graphik Light" panose="020B0403030202060203" pitchFamily="34" charset="0"/>
            </a:endParaRPr>
          </a:p>
          <a:p>
            <a:endParaRPr lang="en-US" sz="1600" b="0" cap="none" dirty="0">
              <a:solidFill>
                <a:schemeClr val="bg1"/>
              </a:solidFill>
              <a:latin typeface="Graphik Light" panose="020B0403030202060203" pitchFamily="34" charset="0"/>
            </a:endParaRPr>
          </a:p>
          <a:p>
            <a:r>
              <a:rPr lang="en-US" sz="1600" b="0" cap="none" dirty="0">
                <a:solidFill>
                  <a:schemeClr val="bg1"/>
                </a:solidFill>
                <a:latin typeface="Graphik Light" panose="020B0403030202060203" pitchFamily="34" charset="0"/>
              </a:rPr>
              <a:t>November, 2020</a:t>
            </a:r>
            <a:endParaRPr lang="en-US" sz="1600" b="0" dirty="0">
              <a:solidFill>
                <a:schemeClr val="bg1"/>
              </a:solidFill>
              <a:latin typeface="Graphik Light" panose="020B040303020206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CCBE24-EE41-4298-9320-20798F387A63}"/>
              </a:ext>
            </a:extLst>
          </p:cNvPr>
          <p:cNvCxnSpPr/>
          <p:nvPr/>
        </p:nvCxnSpPr>
        <p:spPr>
          <a:xfrm>
            <a:off x="510363" y="3843132"/>
            <a:ext cx="12603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88169C7-C7B8-4710-BA51-52104A29DF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think-cell Slide" r:id="rId6" imgW="470" imgH="469" progId="TCLayout.ActiveDocument.1">
                  <p:embed/>
                </p:oleObj>
              </mc:Choice>
              <mc:Fallback>
                <p:oleObj name="think-cell Slide" r:id="rId6" imgW="470" imgH="46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88169C7-C7B8-4710-BA51-52104A29DF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" descr="Le Wagon UI Kit - Components &amp; Layouts for your web pages">
            <a:extLst>
              <a:ext uri="{FF2B5EF4-FFF2-40B4-BE49-F238E27FC236}">
                <a16:creationId xmlns:a16="http://schemas.microsoft.com/office/drawing/2014/main" id="{A59F72DA-2A95-BA45-890F-DB726283A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42" y="5833639"/>
            <a:ext cx="2320992" cy="7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7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2A170-7C3A-3D4D-86C7-C01055FCE743}"/>
              </a:ext>
            </a:extLst>
          </p:cNvPr>
          <p:cNvSpPr/>
          <p:nvPr/>
        </p:nvSpPr>
        <p:spPr>
          <a:xfrm>
            <a:off x="0" y="6020473"/>
            <a:ext cx="12192000" cy="531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algn="ctr">
              <a:spcAft>
                <a:spcPts val="600"/>
              </a:spcAft>
              <a:defRPr/>
            </a:pP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Help investors and individuals </a:t>
            </a:r>
            <a:r>
              <a:rPr lang="en-GB" sz="2000" b="1" dirty="0">
                <a:solidFill>
                  <a:schemeClr val="tx2">
                    <a:lumMod val="75000"/>
                  </a:schemeClr>
                </a:solidFill>
              </a:rPr>
              <a:t>make better informed decisions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about when </a:t>
            </a:r>
            <a:r>
              <a:rPr lang="en-GB" sz="2000" b="1" dirty="0">
                <a:solidFill>
                  <a:schemeClr val="tx2">
                    <a:lumMod val="75000"/>
                  </a:schemeClr>
                </a:solidFill>
              </a:rPr>
              <a:t>to invest in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9687F-BDA1-7842-91AF-8FD3AB247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440" r="3668"/>
          <a:stretch/>
        </p:blipFill>
        <p:spPr>
          <a:xfrm>
            <a:off x="439915" y="1322753"/>
            <a:ext cx="11312171" cy="475416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5E20CB-4D85-CB4A-ADBE-60A22AE30A80}"/>
              </a:ext>
            </a:extLst>
          </p:cNvPr>
          <p:cNvSpPr/>
          <p:nvPr/>
        </p:nvSpPr>
        <p:spPr>
          <a:xfrm>
            <a:off x="847023" y="3333668"/>
            <a:ext cx="317634" cy="30800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sz="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CC9400-F3B9-0844-8EA7-2E269BD793B1}"/>
              </a:ext>
            </a:extLst>
          </p:cNvPr>
          <p:cNvSpPr/>
          <p:nvPr/>
        </p:nvSpPr>
        <p:spPr>
          <a:xfrm>
            <a:off x="3415364" y="2655087"/>
            <a:ext cx="1666775" cy="166517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/>
              <a:t>19.224$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CE82AE-4648-E647-9472-2DF2F5059076}"/>
              </a:ext>
            </a:extLst>
          </p:cNvPr>
          <p:cNvCxnSpPr>
            <a:endCxn id="12" idx="2"/>
          </p:cNvCxnSpPr>
          <p:nvPr/>
        </p:nvCxnSpPr>
        <p:spPr>
          <a:xfrm>
            <a:off x="1164657" y="3487672"/>
            <a:ext cx="2250707" cy="0"/>
          </a:xfrm>
          <a:prstGeom prst="straightConnector1">
            <a:avLst/>
          </a:prstGeom>
          <a:ln w="190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37DC1D-1DF8-1D4C-A297-B5A6440063AD}"/>
              </a:ext>
            </a:extLst>
          </p:cNvPr>
          <p:cNvSpPr txBox="1"/>
          <p:nvPr/>
        </p:nvSpPr>
        <p:spPr>
          <a:xfrm>
            <a:off x="808523" y="3374578"/>
            <a:ext cx="4716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900" dirty="0">
                <a:solidFill>
                  <a:schemeClr val="bg1"/>
                </a:solidFill>
              </a:rPr>
              <a:t>400$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02A75-6AC2-3E49-9FA5-E170E44CD7A8}"/>
              </a:ext>
            </a:extLst>
          </p:cNvPr>
          <p:cNvSpPr/>
          <p:nvPr/>
        </p:nvSpPr>
        <p:spPr>
          <a:xfrm>
            <a:off x="1748589" y="3295168"/>
            <a:ext cx="994611" cy="404263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b="1" dirty="0"/>
              <a:t>+ 4611%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1B6-1996-F249-A159-B20C3C4FD451}"/>
              </a:ext>
            </a:extLst>
          </p:cNvPr>
          <p:cNvSpPr txBox="1"/>
          <p:nvPr/>
        </p:nvSpPr>
        <p:spPr>
          <a:xfrm>
            <a:off x="688193" y="2385759"/>
            <a:ext cx="677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100" dirty="0"/>
              <a:t>2014/09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F1F242-55CF-134E-87C2-82E85A13710E}"/>
              </a:ext>
            </a:extLst>
          </p:cNvPr>
          <p:cNvSpPr txBox="1"/>
          <p:nvPr/>
        </p:nvSpPr>
        <p:spPr>
          <a:xfrm>
            <a:off x="3910071" y="2385759"/>
            <a:ext cx="677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100" dirty="0"/>
              <a:t>2020/11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678374-A97C-3D46-8B18-8C64DE4987D8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b="0" dirty="0">
                <a:effectLst/>
              </a:rPr>
              <a:t> </a:t>
            </a:r>
            <a:endParaRPr lang="en-P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6BE40B-4E6C-CC45-AE8C-7C128E87126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b="0" dirty="0">
                <a:effectLst/>
              </a:rPr>
              <a:t> </a:t>
            </a:r>
            <a:endParaRPr lang="en-P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3B8CB3-B394-9747-86C5-B1FE7805CAF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T" b="0" dirty="0">
                <a:effectLst/>
              </a:rPr>
              <a:t> </a:t>
            </a:r>
            <a:endParaRPr lang="en-PT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676DE59-1EA1-FC4C-AB23-2650E47BC38E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Bitcoin i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s a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cryptocurrency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invented by Satoshi Nakamoto, it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started in 2009</a:t>
            </a:r>
            <a:r>
              <a:rPr lang="en-GB" sz="2800" b="1" baseline="30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when its implementation was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released as 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open-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source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software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31647853-EFD1-7945-810B-6C4ECB726FD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620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1AB5F9-16AB-A64B-9121-D3684B370DA9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1600"/>
              </a:spcBef>
            </a:pP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Our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initial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idea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was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Roboto"/>
              </a:rPr>
              <a:t>predict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  <a:latin typeface="Roboto"/>
              </a:rPr>
              <a:t>the (short-term)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Roboto"/>
              </a:rPr>
              <a:t>movement of Bitcoin based on news and Social Media 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Google Shape;81;p16">
            <a:extLst>
              <a:ext uri="{FF2B5EF4-FFF2-40B4-BE49-F238E27FC236}">
                <a16:creationId xmlns:a16="http://schemas.microsoft.com/office/drawing/2014/main" id="{49D1D2EB-B9FE-294A-9C64-A54CC6AEC760}"/>
              </a:ext>
            </a:extLst>
          </p:cNvPr>
          <p:cNvSpPr txBox="1">
            <a:spLocks/>
          </p:cNvSpPr>
          <p:nvPr/>
        </p:nvSpPr>
        <p:spPr>
          <a:xfrm>
            <a:off x="533400" y="1456393"/>
            <a:ext cx="11125200" cy="7641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bg1"/>
                </a:solidFill>
              </a:rPr>
              <a:t>Use </a:t>
            </a:r>
            <a:r>
              <a:rPr lang="en-GB" sz="2000" b="1" dirty="0">
                <a:solidFill>
                  <a:schemeClr val="bg1"/>
                </a:solidFill>
              </a:rPr>
              <a:t>sentiment analysis </a:t>
            </a:r>
            <a:r>
              <a:rPr lang="en-GB" sz="2000" dirty="0">
                <a:solidFill>
                  <a:schemeClr val="bg1"/>
                </a:solidFill>
              </a:rPr>
              <a:t>on tweets and news </a:t>
            </a:r>
            <a:r>
              <a:rPr lang="en-GB" sz="2000" b="1" dirty="0">
                <a:solidFill>
                  <a:schemeClr val="bg1"/>
                </a:solidFill>
              </a:rPr>
              <a:t>about bitcoin</a:t>
            </a:r>
            <a:r>
              <a:rPr lang="en-GB" sz="2000" dirty="0">
                <a:solidFill>
                  <a:schemeClr val="bg1"/>
                </a:solidFill>
              </a:rPr>
              <a:t> to </a:t>
            </a:r>
            <a:r>
              <a:rPr lang="en-GB" sz="2000" b="1" dirty="0">
                <a:solidFill>
                  <a:schemeClr val="bg1"/>
                </a:solidFill>
              </a:rPr>
              <a:t>predict the change in BTC stock price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ECAAF-E1AC-5B42-A7AE-3FED4FB278BD}"/>
              </a:ext>
            </a:extLst>
          </p:cNvPr>
          <p:cNvGrpSpPr>
            <a:grpSpLocks noChangeAspect="1"/>
          </p:cNvGrpSpPr>
          <p:nvPr/>
        </p:nvGrpSpPr>
        <p:grpSpPr>
          <a:xfrm>
            <a:off x="533400" y="2458712"/>
            <a:ext cx="7913399" cy="2743254"/>
            <a:chOff x="530296" y="2663798"/>
            <a:chExt cx="9575213" cy="331933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D22C884-6D2A-9F4C-8DB7-8D34A6CBD6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2716" y="2672377"/>
              <a:ext cx="4742793" cy="3310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Graphik "/>
                  <a:ea typeface="+mn-ea"/>
                  <a:cs typeface="+mn-cs"/>
                </a:rPr>
                <a:t>TWEETS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07735F-605C-B248-AB12-B824EC2004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296" y="2663798"/>
              <a:ext cx="4742793" cy="3310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Graphik "/>
                </a:rPr>
                <a:t>NEWS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75D191-48F0-2B4F-AA97-7E992D07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834" y="3322330"/>
              <a:ext cx="3218269" cy="14822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968BB-F3D8-864A-AAB2-396EFE82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993" y="4327756"/>
              <a:ext cx="3209368" cy="15134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82" name="Picture 18" descr="A Twitter Hacking Spree Hits Elon Musk, Obama, Apple, and More | WIRED">
              <a:extLst>
                <a:ext uri="{FF2B5EF4-FFF2-40B4-BE49-F238E27FC236}">
                  <a16:creationId xmlns:a16="http://schemas.microsoft.com/office/drawing/2014/main" id="{DAF003CE-3985-054B-A65E-0C38F262E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984" y="3305851"/>
              <a:ext cx="2728925" cy="167933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4" name="Picture 20" descr="Twitter hack hits Elon Musk, Obama, Kanye West, Bill Gates and more in  Bitcoin scam - CNET">
              <a:extLst>
                <a:ext uri="{FF2B5EF4-FFF2-40B4-BE49-F238E27FC236}">
                  <a16:creationId xmlns:a16="http://schemas.microsoft.com/office/drawing/2014/main" id="{0B4DA758-ADAD-AB4C-942F-D759B7938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7334" y="4336575"/>
              <a:ext cx="2498190" cy="15179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520516A4-37C3-A74A-B187-7383E2A64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1240" y="2872711"/>
              <a:ext cx="813293" cy="657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EF6930-2DB6-1F42-99AF-8257D87BD5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60005" y="4007680"/>
              <a:ext cx="653038" cy="6444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en-PT" sz="4000" b="1" dirty="0"/>
                <a:t>+</a:t>
              </a:r>
              <a:endParaRPr lang="en-PT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EE465E-6698-DD4A-92FF-436D97CFFE16}"/>
              </a:ext>
            </a:extLst>
          </p:cNvPr>
          <p:cNvGrpSpPr/>
          <p:nvPr/>
        </p:nvGrpSpPr>
        <p:grpSpPr>
          <a:xfrm>
            <a:off x="8625282" y="2505944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32" name="Isosceles Triangle 37">
              <a:extLst>
                <a:ext uri="{FF2B5EF4-FFF2-40B4-BE49-F238E27FC236}">
                  <a16:creationId xmlns:a16="http://schemas.microsoft.com/office/drawing/2014/main" id="{AFC14B2F-0DF6-F84B-ACE5-BC5619E26B68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3" name="Isosceles Triangle 38">
              <a:extLst>
                <a:ext uri="{FF2B5EF4-FFF2-40B4-BE49-F238E27FC236}">
                  <a16:creationId xmlns:a16="http://schemas.microsoft.com/office/drawing/2014/main" id="{09E2DE45-2DF0-C342-8390-176376CEED39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CC5E46E-C6C0-BF41-99C3-1824ADA5DAB6}"/>
              </a:ext>
            </a:extLst>
          </p:cNvPr>
          <p:cNvSpPr>
            <a:spLocks noChangeAspect="1"/>
          </p:cNvSpPr>
          <p:nvPr/>
        </p:nvSpPr>
        <p:spPr>
          <a:xfrm>
            <a:off x="9031392" y="2458712"/>
            <a:ext cx="2627208" cy="2736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SENTIMENT ANALYSIS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F18CFC-B8C5-1C41-9613-9B836CA60B09}"/>
              </a:ext>
            </a:extLst>
          </p:cNvPr>
          <p:cNvSpPr/>
          <p:nvPr/>
        </p:nvSpPr>
        <p:spPr>
          <a:xfrm>
            <a:off x="9202829" y="3174421"/>
            <a:ext cx="2120900" cy="523532"/>
          </a:xfrm>
          <a:prstGeom prst="roundRect">
            <a:avLst/>
          </a:prstGeom>
          <a:solidFill>
            <a:srgbClr val="E4F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PT" b="1" dirty="0">
                <a:solidFill>
                  <a:srgbClr val="4DC681"/>
                </a:solidFill>
              </a:rPr>
              <a:t>POSITIVE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2289946-188B-4F47-8A5F-288E08B2FD7A}"/>
              </a:ext>
            </a:extLst>
          </p:cNvPr>
          <p:cNvSpPr/>
          <p:nvPr/>
        </p:nvSpPr>
        <p:spPr>
          <a:xfrm>
            <a:off x="9202829" y="3810056"/>
            <a:ext cx="2120900" cy="523532"/>
          </a:xfrm>
          <a:prstGeom prst="roundRect">
            <a:avLst/>
          </a:prstGeom>
          <a:solidFill>
            <a:srgbClr val="FFF8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PT" b="1" dirty="0">
                <a:solidFill>
                  <a:srgbClr val="FAB932"/>
                </a:solidFill>
              </a:rPr>
              <a:t>NEUTRAL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159E8A8-E4A7-FF44-8ACE-915B16203C20}"/>
              </a:ext>
            </a:extLst>
          </p:cNvPr>
          <p:cNvSpPr/>
          <p:nvPr/>
        </p:nvSpPr>
        <p:spPr>
          <a:xfrm>
            <a:off x="9202829" y="4488031"/>
            <a:ext cx="2120900" cy="523532"/>
          </a:xfrm>
          <a:prstGeom prst="roundRect">
            <a:avLst/>
          </a:prstGeom>
          <a:solidFill>
            <a:srgbClr val="FE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PT" b="1" dirty="0">
                <a:solidFill>
                  <a:srgbClr val="F77777"/>
                </a:solidFill>
              </a:rPr>
              <a:t>NEGATIVE</a:t>
            </a:r>
          </a:p>
        </p:txBody>
      </p:sp>
      <p:pic>
        <p:nvPicPr>
          <p:cNvPr id="41" name="Picture 6" descr="Everything There Is to Know about Sentiment Analysis">
            <a:extLst>
              <a:ext uri="{FF2B5EF4-FFF2-40B4-BE49-F238E27FC236}">
                <a16:creationId xmlns:a16="http://schemas.microsoft.com/office/drawing/2014/main" id="{F29CD499-D346-6044-902E-DBD807EFC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4" t="30780" r="16231" b="49425"/>
          <a:stretch/>
        </p:blipFill>
        <p:spPr bwMode="auto">
          <a:xfrm>
            <a:off x="10780417" y="4346284"/>
            <a:ext cx="785478" cy="7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Everything There Is to Know about Sentiment Analysis">
            <a:extLst>
              <a:ext uri="{FF2B5EF4-FFF2-40B4-BE49-F238E27FC236}">
                <a16:creationId xmlns:a16="http://schemas.microsoft.com/office/drawing/2014/main" id="{440569DD-5893-5347-A92B-812A9C404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t="34338" r="69376" b="51879"/>
          <a:stretch/>
        </p:blipFill>
        <p:spPr bwMode="auto">
          <a:xfrm>
            <a:off x="10780417" y="3149021"/>
            <a:ext cx="725485" cy="54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Everything There Is to Know about Sentiment Analysis">
            <a:extLst>
              <a:ext uri="{FF2B5EF4-FFF2-40B4-BE49-F238E27FC236}">
                <a16:creationId xmlns:a16="http://schemas.microsoft.com/office/drawing/2014/main" id="{035054E1-E08C-A04C-B238-6CBA40E66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6" t="29791" r="42111" b="54395"/>
          <a:stretch/>
        </p:blipFill>
        <p:spPr bwMode="auto">
          <a:xfrm>
            <a:off x="10759896" y="3746153"/>
            <a:ext cx="833032" cy="6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FAF7EF0-A406-E54B-A73A-32A4EFF2F1D7}"/>
              </a:ext>
            </a:extLst>
          </p:cNvPr>
          <p:cNvSpPr>
            <a:spLocks noChangeAspect="1"/>
          </p:cNvSpPr>
          <p:nvPr/>
        </p:nvSpPr>
        <p:spPr>
          <a:xfrm>
            <a:off x="990600" y="5356409"/>
            <a:ext cx="10668000" cy="1140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7999" tIns="108000" rIns="108000" bIns="10800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Tweets were useless -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R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Squared 3%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Tweets with many different languages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Sentiment analysis was too heavy to run with all data</a:t>
            </a:r>
          </a:p>
        </p:txBody>
      </p:sp>
      <p:pic>
        <p:nvPicPr>
          <p:cNvPr id="11286" name="Picture 22" descr="Reflective Warning Signs - Danger (Symbol), Road Signs | Seton">
            <a:extLst>
              <a:ext uri="{FF2B5EF4-FFF2-40B4-BE49-F238E27FC236}">
                <a16:creationId xmlns:a16="http://schemas.microsoft.com/office/drawing/2014/main" id="{FACF8F2D-4F5E-394A-A768-2E798D0A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09" y="5550286"/>
            <a:ext cx="752468" cy="7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C333A525-9DFC-794A-9B8D-5931EDAD530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36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C5A46B-F755-4E48-B7AA-EC3077B877A6}"/>
              </a:ext>
            </a:extLst>
          </p:cNvPr>
          <p:cNvSpPr/>
          <p:nvPr/>
        </p:nvSpPr>
        <p:spPr>
          <a:xfrm>
            <a:off x="533399" y="1740540"/>
            <a:ext cx="10978019" cy="885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What do we predict?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Graphik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Bitcoin closing price, closing price of the next 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A97632-9AEB-D749-932C-E4B94F1D7A34}"/>
              </a:ext>
            </a:extLst>
          </p:cNvPr>
          <p:cNvSpPr/>
          <p:nvPr/>
        </p:nvSpPr>
        <p:spPr>
          <a:xfrm>
            <a:off x="533399" y="2780732"/>
            <a:ext cx="10978019" cy="885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Type of prediction?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Graphik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2 Class Classification using deep learning model (RNN: Recurrent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N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eural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 Network)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FFB4C-9633-FE46-8B85-B9FA4737BA3F}"/>
              </a:ext>
            </a:extLst>
          </p:cNvPr>
          <p:cNvSpPr/>
          <p:nvPr/>
        </p:nvSpPr>
        <p:spPr>
          <a:xfrm>
            <a:off x="533399" y="3820924"/>
            <a:ext cx="10978019" cy="885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How?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Graphik 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Time series analysis using historical data on Bitcoin and its features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6FF1D8D-84E0-AB48-BA7D-061346C314EC}"/>
              </a:ext>
            </a:extLst>
          </p:cNvPr>
          <p:cNvGrpSpPr/>
          <p:nvPr/>
        </p:nvGrpSpPr>
        <p:grpSpPr>
          <a:xfrm>
            <a:off x="533399" y="4875426"/>
            <a:ext cx="10978019" cy="1455038"/>
            <a:chOff x="533399" y="4875426"/>
            <a:chExt cx="10978019" cy="14550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67FDF5-1820-214D-9C79-92F623CD4DF3}"/>
                </a:ext>
              </a:extLst>
            </p:cNvPr>
            <p:cNvSpPr/>
            <p:nvPr/>
          </p:nvSpPr>
          <p:spPr>
            <a:xfrm>
              <a:off x="5936566" y="5562258"/>
              <a:ext cx="3770142" cy="2774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T" sz="1200" b="1" dirty="0"/>
                <a:t>NOT USED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4DC54D81-C70E-CF4F-98FB-4ECC2E528835}"/>
                </a:ext>
              </a:extLst>
            </p:cNvPr>
            <p:cNvSpPr/>
            <p:nvPr/>
          </p:nvSpPr>
          <p:spPr>
            <a:xfrm>
              <a:off x="533399" y="5391512"/>
              <a:ext cx="10978019" cy="609600"/>
            </a:xfrm>
            <a:prstGeom prst="rightArrow">
              <a:avLst/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3761FE-AE14-3C46-AB03-47E911C5F79F}"/>
                </a:ext>
              </a:extLst>
            </p:cNvPr>
            <p:cNvSpPr txBox="1"/>
            <p:nvPr/>
          </p:nvSpPr>
          <p:spPr>
            <a:xfrm>
              <a:off x="784076" y="4875426"/>
              <a:ext cx="16258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CLOSING PRICE</a:t>
              </a:r>
            </a:p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 DAY 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8996E5-0CF3-8245-B0A0-757408C50A6B}"/>
                </a:ext>
              </a:extLst>
            </p:cNvPr>
            <p:cNvSpPr txBox="1"/>
            <p:nvPr/>
          </p:nvSpPr>
          <p:spPr>
            <a:xfrm>
              <a:off x="8621909" y="4875426"/>
              <a:ext cx="23804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CLOSING PRICE</a:t>
              </a:r>
            </a:p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DAY N+1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AAB022-5667-0345-AD3A-8AD751905B96}"/>
                </a:ext>
              </a:extLst>
            </p:cNvPr>
            <p:cNvSpPr txBox="1"/>
            <p:nvPr/>
          </p:nvSpPr>
          <p:spPr>
            <a:xfrm>
              <a:off x="4723226" y="4875426"/>
              <a:ext cx="23804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OPENING PRICE </a:t>
              </a:r>
            </a:p>
            <a:p>
              <a:pPr algn="ctr"/>
              <a:r>
                <a:rPr lang="en-PT" sz="1600" b="1" dirty="0">
                  <a:solidFill>
                    <a:schemeClr val="tx2">
                      <a:lumMod val="75000"/>
                    </a:schemeClr>
                  </a:solidFill>
                </a:rPr>
                <a:t>DAY N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ADF5C52-68AA-E44C-B2F3-1610BD44A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399" y="6085519"/>
              <a:ext cx="9271783" cy="244945"/>
            </a:xfrm>
            <a:prstGeom prst="bentConnector3">
              <a:avLst>
                <a:gd name="adj1" fmla="val 100070"/>
              </a:avLst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2A295-40A0-DD48-908B-FF73D2527D63}"/>
                </a:ext>
              </a:extLst>
            </p:cNvPr>
            <p:cNvSpPr txBox="1"/>
            <p:nvPr/>
          </p:nvSpPr>
          <p:spPr>
            <a:xfrm>
              <a:off x="3525254" y="5918438"/>
              <a:ext cx="2093495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b="1" dirty="0">
                  <a:solidFill>
                    <a:schemeClr val="tx2">
                      <a:lumMod val="75000"/>
                    </a:schemeClr>
                  </a:solidFill>
                </a:rPr>
                <a:t>WHAT WE PREDICT</a:t>
              </a: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799C64D9-650D-7A4C-A399-021A140F8308}"/>
                </a:ext>
              </a:extLst>
            </p:cNvPr>
            <p:cNvSpPr/>
            <p:nvPr/>
          </p:nvSpPr>
          <p:spPr>
            <a:xfrm>
              <a:off x="9520639" y="5405061"/>
              <a:ext cx="597218" cy="591879"/>
            </a:xfrm>
            <a:prstGeom prst="diamond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B99CF7-494E-E145-8069-807FAD42326E}"/>
                </a:ext>
              </a:extLst>
            </p:cNvPr>
            <p:cNvSpPr txBox="1"/>
            <p:nvPr/>
          </p:nvSpPr>
          <p:spPr>
            <a:xfrm>
              <a:off x="9432387" y="5516334"/>
              <a:ext cx="773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b="1" dirty="0">
                  <a:solidFill>
                    <a:schemeClr val="bg1"/>
                  </a:solidFill>
                </a:rPr>
                <a:t>BTC</a:t>
              </a:r>
            </a:p>
          </p:txBody>
        </p: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45020B8-B076-0D40-B79A-E1312957B9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E0AC8E9-50C3-3D4B-9708-C9553D564543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1600"/>
              </a:spcBef>
            </a:pP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The goal is to create a model that will tell us whether the </a:t>
            </a:r>
            <a:r>
              <a:rPr lang="en-GB" sz="2800" b="1" dirty="0">
                <a:solidFill>
                  <a:schemeClr val="tx2">
                    <a:lumMod val="75000"/>
                  </a:schemeClr>
                </a:solidFill>
              </a:rPr>
              <a:t>bitcoin closing price of tomorrow will be higher or lower than today’s closing price</a:t>
            </a:r>
          </a:p>
        </p:txBody>
      </p:sp>
      <p:pic>
        <p:nvPicPr>
          <p:cNvPr id="44" name="Picture 2" descr="Google">
            <a:extLst>
              <a:ext uri="{FF2B5EF4-FFF2-40B4-BE49-F238E27FC236}">
                <a16:creationId xmlns:a16="http://schemas.microsoft.com/office/drawing/2014/main" id="{173888E0-0954-3641-9C9F-993D215B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376" y="4024751"/>
            <a:ext cx="664496" cy="2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NASDAQ Stock Exchange Overview | TradingHours.com">
            <a:extLst>
              <a:ext uri="{FF2B5EF4-FFF2-40B4-BE49-F238E27FC236}">
                <a16:creationId xmlns:a16="http://schemas.microsoft.com/office/drawing/2014/main" id="{98E64538-C9E7-0448-9454-246C86D5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74" y="4428119"/>
            <a:ext cx="782569" cy="18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Bitcoin | Informática | TechTudo">
            <a:extLst>
              <a:ext uri="{FF2B5EF4-FFF2-40B4-BE49-F238E27FC236}">
                <a16:creationId xmlns:a16="http://schemas.microsoft.com/office/drawing/2014/main" id="{9A53C141-2EEF-9249-BD1B-B833473C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650" y="4308471"/>
            <a:ext cx="319120" cy="31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588F1EE-06FD-2241-A735-EE3F6B8151AA}"/>
              </a:ext>
            </a:extLst>
          </p:cNvPr>
          <p:cNvGrpSpPr/>
          <p:nvPr/>
        </p:nvGrpSpPr>
        <p:grpSpPr>
          <a:xfrm>
            <a:off x="10740014" y="3892883"/>
            <a:ext cx="805355" cy="523254"/>
            <a:chOff x="5174250" y="2971330"/>
            <a:chExt cx="1569410" cy="842705"/>
          </a:xfrm>
        </p:grpSpPr>
        <p:pic>
          <p:nvPicPr>
            <p:cNvPr id="48" name="Picture 12" descr="Coin money, korean currency, korean logo, money, won icon - Download on  Iconfinder">
              <a:extLst>
                <a:ext uri="{FF2B5EF4-FFF2-40B4-BE49-F238E27FC236}">
                  <a16:creationId xmlns:a16="http://schemas.microsoft.com/office/drawing/2014/main" id="{EDBBCBCE-FEA5-734F-8BF2-105DCF228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250" y="2971330"/>
              <a:ext cx="424749" cy="424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38">
              <a:extLst>
                <a:ext uri="{FF2B5EF4-FFF2-40B4-BE49-F238E27FC236}">
                  <a16:creationId xmlns:a16="http://schemas.microsoft.com/office/drawing/2014/main" id="{6F8152B6-F188-5B4F-848C-1DFEE8FC8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0" y="3043965"/>
              <a:ext cx="1295320" cy="770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4035C4-27B4-C744-B3AE-8852E2F13C3C}"/>
              </a:ext>
            </a:extLst>
          </p:cNvPr>
          <p:cNvGrpSpPr/>
          <p:nvPr/>
        </p:nvGrpSpPr>
        <p:grpSpPr>
          <a:xfrm>
            <a:off x="8308751" y="3996354"/>
            <a:ext cx="423036" cy="373837"/>
            <a:chOff x="6464028" y="3701142"/>
            <a:chExt cx="1460435" cy="1173260"/>
          </a:xfrm>
        </p:grpSpPr>
        <p:pic>
          <p:nvPicPr>
            <p:cNvPr id="51" name="Picture 42" descr="Usa Flag Vintage Decoration PNG Clipart | Gallery Yopriceville -  High-Quality Images and Transparent PNG Free Clipart">
              <a:extLst>
                <a:ext uri="{FF2B5EF4-FFF2-40B4-BE49-F238E27FC236}">
                  <a16:creationId xmlns:a16="http://schemas.microsoft.com/office/drawing/2014/main" id="{9456872D-EE96-B241-A82C-A04E1AE41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028" y="3701142"/>
              <a:ext cx="1289322" cy="95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0" descr="Dollar Logo on Logonoid.com | Money sign, Credit card statement, Dollar">
              <a:extLst>
                <a:ext uri="{FF2B5EF4-FFF2-40B4-BE49-F238E27FC236}">
                  <a16:creationId xmlns:a16="http://schemas.microsoft.com/office/drawing/2014/main" id="{E948949A-E592-8A42-A4ED-E6AEA3FC6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89" y="4404175"/>
              <a:ext cx="315774" cy="470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421AF2-E0B3-3A4D-B881-7E29B60CFCA9}"/>
              </a:ext>
            </a:extLst>
          </p:cNvPr>
          <p:cNvGrpSpPr/>
          <p:nvPr/>
        </p:nvGrpSpPr>
        <p:grpSpPr>
          <a:xfrm>
            <a:off x="10060751" y="3989459"/>
            <a:ext cx="319120" cy="351032"/>
            <a:chOff x="5793157" y="3126157"/>
            <a:chExt cx="910487" cy="910487"/>
          </a:xfrm>
        </p:grpSpPr>
        <p:pic>
          <p:nvPicPr>
            <p:cNvPr id="54" name="Picture 46" descr="China flag vector - country flags">
              <a:extLst>
                <a:ext uri="{FF2B5EF4-FFF2-40B4-BE49-F238E27FC236}">
                  <a16:creationId xmlns:a16="http://schemas.microsoft.com/office/drawing/2014/main" id="{BF64C919-6C8A-6641-AA39-0297BFFA1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157" y="3126157"/>
              <a:ext cx="910487" cy="91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6" descr="Currency Icon of Glyph style - Available in SVG, PNG, EPS, AI &amp; Icon fonts">
              <a:extLst>
                <a:ext uri="{FF2B5EF4-FFF2-40B4-BE49-F238E27FC236}">
                  <a16:creationId xmlns:a16="http://schemas.microsoft.com/office/drawing/2014/main" id="{C2470428-02FF-714D-8500-EEC6FDF67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724" y="3666576"/>
              <a:ext cx="351032" cy="35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F6E2E3-4800-9449-8794-EEBBB8AE52FA}"/>
              </a:ext>
            </a:extLst>
          </p:cNvPr>
          <p:cNvGrpSpPr/>
          <p:nvPr/>
        </p:nvGrpSpPr>
        <p:grpSpPr>
          <a:xfrm>
            <a:off x="9852005" y="4368146"/>
            <a:ext cx="763772" cy="248750"/>
            <a:chOff x="6008914" y="1779367"/>
            <a:chExt cx="1637212" cy="48474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9EB9D4-460F-724A-8650-BF11FB075555}"/>
                </a:ext>
              </a:extLst>
            </p:cNvPr>
            <p:cNvSpPr txBox="1"/>
            <p:nvPr/>
          </p:nvSpPr>
          <p:spPr>
            <a:xfrm>
              <a:off x="6008914" y="1779367"/>
              <a:ext cx="1637212" cy="348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100" b="1" dirty="0">
                  <a:solidFill>
                    <a:schemeClr val="tx2">
                      <a:lumMod val="75000"/>
                    </a:schemeClr>
                  </a:solidFill>
                </a:rPr>
                <a:t>S&amp;P 500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2CC6945-D2B4-124A-AB70-87E610BC8DEF}"/>
                </a:ext>
              </a:extLst>
            </p:cNvPr>
            <p:cNvCxnSpPr>
              <a:cxnSpLocks/>
            </p:cNvCxnSpPr>
            <p:nvPr/>
          </p:nvCxnSpPr>
          <p:spPr>
            <a:xfrm>
              <a:off x="6228533" y="2264110"/>
              <a:ext cx="1164631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550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B98421-E2D1-4745-9F7C-64F2760897EB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What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does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in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risk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preferences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26D1206-12D9-2B4B-AB93-FC2C88D0F45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662FD-B92B-424F-B34E-0170B4C5895C}"/>
              </a:ext>
            </a:extLst>
          </p:cNvPr>
          <p:cNvGrpSpPr/>
          <p:nvPr/>
        </p:nvGrpSpPr>
        <p:grpSpPr>
          <a:xfrm>
            <a:off x="5684195" y="2336434"/>
            <a:ext cx="5980815" cy="3118102"/>
            <a:chOff x="533400" y="3919688"/>
            <a:chExt cx="11125201" cy="2576944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FE1B912-2514-B444-B2BD-194F66C0E0B3}"/>
                </a:ext>
              </a:extLst>
            </p:cNvPr>
            <p:cNvSpPr/>
            <p:nvPr/>
          </p:nvSpPr>
          <p:spPr>
            <a:xfrm>
              <a:off x="533400" y="3919688"/>
              <a:ext cx="2601686" cy="1216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en-GB" b="1" dirty="0"/>
                <a:t>R</a:t>
              </a:r>
              <a:r>
                <a:rPr lang="en-PT" b="1" dirty="0"/>
                <a:t>ISK AVERSE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D7C2115-AC02-7843-8337-B9F7F5566E51}"/>
                </a:ext>
              </a:extLst>
            </p:cNvPr>
            <p:cNvSpPr/>
            <p:nvPr/>
          </p:nvSpPr>
          <p:spPr>
            <a:xfrm>
              <a:off x="533400" y="5279982"/>
              <a:ext cx="2601686" cy="12166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r>
                <a:rPr lang="en-GB" b="1" dirty="0"/>
                <a:t>R</a:t>
              </a:r>
              <a:r>
                <a:rPr lang="en-PT" b="1" dirty="0"/>
                <a:t>ISK LOVING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54C0CDF-768A-CC40-B69A-B81E24E67221}"/>
                </a:ext>
              </a:extLst>
            </p:cNvPr>
            <p:cNvSpPr/>
            <p:nvPr/>
          </p:nvSpPr>
          <p:spPr>
            <a:xfrm>
              <a:off x="3442339" y="3919688"/>
              <a:ext cx="8216261" cy="1216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Graphik "/>
                </a:rPr>
                <a:t>When the stock price is predicted to rise but it actually falls 14%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2EC23A-9855-9249-B6EC-5326D01DA365}"/>
                </a:ext>
              </a:extLst>
            </p:cNvPr>
            <p:cNvSpPr/>
            <p:nvPr/>
          </p:nvSpPr>
          <p:spPr>
            <a:xfrm>
              <a:off x="3442340" y="5279982"/>
              <a:ext cx="8216261" cy="1216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108000" rIns="108000" bIns="108000" rtlCol="0" anchor="ctr"/>
            <a:lstStyle/>
            <a:p>
              <a:r>
                <a:rPr lang="en-US" sz="2000" b="1" dirty="0">
                  <a:solidFill>
                    <a:schemeClr val="tx2">
                      <a:lumMod val="75000"/>
                    </a:schemeClr>
                  </a:solidFill>
                  <a:latin typeface="Graphik "/>
                </a:rPr>
                <a:t>When stock price is predicted to fall but it actually rises 26%</a:t>
              </a:r>
            </a:p>
          </p:txBody>
        </p:sp>
      </p:grpSp>
      <p:sp>
        <p:nvSpPr>
          <p:cNvPr id="14" name="AutoShape 4">
            <a:extLst>
              <a:ext uri="{FF2B5EF4-FFF2-40B4-BE49-F238E27FC236}">
                <a16:creationId xmlns:a16="http://schemas.microsoft.com/office/drawing/2014/main" id="{FB62691B-80B1-284D-B1FC-264354B217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865A38-CEF3-E04B-A0FE-AF3011261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2828" b="3460"/>
          <a:stretch/>
        </p:blipFill>
        <p:spPr>
          <a:xfrm>
            <a:off x="251470" y="1898451"/>
            <a:ext cx="5331343" cy="38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2A05066-9979-5D40-9018-370AC342536C}"/>
              </a:ext>
            </a:extLst>
          </p:cNvPr>
          <p:cNvSpPr txBox="1">
            <a:spLocks/>
          </p:cNvSpPr>
          <p:nvPr/>
        </p:nvSpPr>
        <p:spPr>
          <a:xfrm>
            <a:off x="11771336" y="6696461"/>
            <a:ext cx="304799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P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F9AC08D-23A9-440E-BCB9-AA1E9877CC38}" type="slidenum">
              <a:rPr lang="en-US" sz="1000" smtClean="0">
                <a:solidFill>
                  <a:prstClr val="white">
                    <a:lumMod val="65000"/>
                  </a:prstClr>
                </a:solidFill>
                <a:latin typeface="Graphik"/>
              </a:rPr>
              <a:pPr>
                <a:defRPr/>
              </a:pPr>
              <a:t>6</a:t>
            </a:fld>
            <a:endParaRPr lang="en-US" sz="1000" dirty="0">
              <a:solidFill>
                <a:prstClr val="white">
                  <a:lumMod val="65000"/>
                </a:prstClr>
              </a:solidFill>
              <a:latin typeface="Graphi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BCF7F-5D6D-DE4A-9ED1-655471C542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sz="4000" b="1" dirty="0"/>
              <a:t>LET’S TEST IT!</a:t>
            </a:r>
          </a:p>
        </p:txBody>
      </p:sp>
    </p:spTree>
    <p:extLst>
      <p:ext uri="{BB962C8B-B14F-4D97-AF65-F5344CB8AC3E}">
        <p14:creationId xmlns:p14="http://schemas.microsoft.com/office/powerpoint/2010/main" val="3439136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BF8EF9-48A6-2348-B994-80204B5A3D03}"/>
              </a:ext>
            </a:extLst>
          </p:cNvPr>
          <p:cNvSpPr/>
          <p:nvPr/>
        </p:nvSpPr>
        <p:spPr>
          <a:xfrm>
            <a:off x="7396877" y="2789246"/>
            <a:ext cx="1895661" cy="3858002"/>
          </a:xfrm>
          <a:prstGeom prst="rect">
            <a:avLst/>
          </a:prstGeom>
          <a:solidFill>
            <a:srgbClr val="F2F2F2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PT" b="1" dirty="0">
                <a:solidFill>
                  <a:schemeClr val="tx2">
                    <a:lumMod val="75000"/>
                  </a:schemeClr>
                </a:solidFill>
              </a:rPr>
              <a:t>BEST OPTION!!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B98421-E2D1-4745-9F7C-64F2760897EB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In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see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good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our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compare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it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tossing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coin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(50/50) 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in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order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decide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wether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to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invest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not</a:t>
            </a:r>
            <a:endParaRPr lang="pt-PT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26D1206-12D9-2B4B-AB93-FC2C88D0F45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47472-CB7A-3A4A-83A5-EB3A4B8C1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" t="2321" r="1880" b="2893"/>
          <a:stretch/>
        </p:blipFill>
        <p:spPr>
          <a:xfrm>
            <a:off x="533399" y="2952445"/>
            <a:ext cx="6297521" cy="33703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D1541A5-3F0C-6C41-8963-AC813C1D03F9}"/>
              </a:ext>
            </a:extLst>
          </p:cNvPr>
          <p:cNvSpPr/>
          <p:nvPr/>
        </p:nvSpPr>
        <p:spPr>
          <a:xfrm>
            <a:off x="7597331" y="3271827"/>
            <a:ext cx="1468584" cy="1216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PT" b="1" dirty="0"/>
              <a:t>MDEL</a:t>
            </a:r>
          </a:p>
          <a:p>
            <a:pPr algn="ctr"/>
            <a:r>
              <a:rPr lang="en-PT" sz="2800" b="1" dirty="0"/>
              <a:t>140 $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89AE5B-1544-E74F-BD08-1F3A67B21C7C}"/>
              </a:ext>
            </a:extLst>
          </p:cNvPr>
          <p:cNvSpPr/>
          <p:nvPr/>
        </p:nvSpPr>
        <p:spPr>
          <a:xfrm>
            <a:off x="10042834" y="3271827"/>
            <a:ext cx="1468584" cy="1216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t-PT" b="1" dirty="0"/>
              <a:t>COIN TOSS</a:t>
            </a:r>
          </a:p>
          <a:p>
            <a:pPr algn="ctr"/>
            <a:r>
              <a:rPr lang="pt-PT" sz="2800" b="1" dirty="0"/>
              <a:t>120$</a:t>
            </a:r>
            <a:endParaRPr lang="en-PT" sz="28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1B7F06-A058-AB45-92B1-93380ED2BDB2}"/>
              </a:ext>
            </a:extLst>
          </p:cNvPr>
          <p:cNvSpPr/>
          <p:nvPr/>
        </p:nvSpPr>
        <p:spPr>
          <a:xfrm>
            <a:off x="533399" y="1740540"/>
            <a:ext cx="10978019" cy="8855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What do we predict?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Cumulative amount from investing 100$ and deciding to invest/or not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everyday for the last 2 weeks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Graphik 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76AA13-76CD-1141-A362-34ADA430F888}"/>
              </a:ext>
            </a:extLst>
          </p:cNvPr>
          <p:cNvSpPr/>
          <p:nvPr/>
        </p:nvSpPr>
        <p:spPr>
          <a:xfrm>
            <a:off x="9356333" y="3645617"/>
            <a:ext cx="566203" cy="46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pt-PT" b="1" dirty="0">
                <a:solidFill>
                  <a:schemeClr val="tx2">
                    <a:lumMod val="75000"/>
                  </a:schemeClr>
                </a:solidFill>
              </a:rPr>
              <a:t>VS.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116823-27D2-7D42-9365-A10BBA4D099C}"/>
              </a:ext>
            </a:extLst>
          </p:cNvPr>
          <p:cNvSpPr/>
          <p:nvPr/>
        </p:nvSpPr>
        <p:spPr>
          <a:xfrm>
            <a:off x="7597331" y="5027897"/>
            <a:ext cx="1468584" cy="1216650"/>
          </a:xfrm>
          <a:prstGeom prst="rect">
            <a:avLst/>
          </a:prstGeom>
          <a:solidFill>
            <a:srgbClr val="F2F2F2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PT" sz="2800" b="1" dirty="0">
                <a:solidFill>
                  <a:schemeClr val="tx2">
                    <a:lumMod val="75000"/>
                  </a:schemeClr>
                </a:solidFill>
              </a:rPr>
              <a:t>ROI</a:t>
            </a:r>
          </a:p>
          <a:p>
            <a:pPr algn="ctr"/>
            <a:r>
              <a:rPr lang="en-PT" sz="4000" b="1" dirty="0">
                <a:solidFill>
                  <a:schemeClr val="tx2">
                    <a:lumMod val="75000"/>
                  </a:schemeClr>
                </a:solidFill>
              </a:rPr>
              <a:t>40%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09A241-D4CD-9941-ACDE-E295B9607533}"/>
              </a:ext>
            </a:extLst>
          </p:cNvPr>
          <p:cNvSpPr/>
          <p:nvPr/>
        </p:nvSpPr>
        <p:spPr>
          <a:xfrm>
            <a:off x="10042834" y="5027897"/>
            <a:ext cx="1468584" cy="12166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PT" b="1" dirty="0">
                <a:solidFill>
                  <a:schemeClr val="bg2">
                    <a:lumMod val="75000"/>
                  </a:schemeClr>
                </a:solidFill>
              </a:rPr>
              <a:t>ROI</a:t>
            </a:r>
          </a:p>
          <a:p>
            <a:pPr algn="ctr"/>
            <a:r>
              <a:rPr lang="en-PT" sz="2800" b="1" dirty="0">
                <a:solidFill>
                  <a:schemeClr val="bg2">
                    <a:lumMod val="75000"/>
                  </a:schemeClr>
                </a:solidFill>
              </a:rPr>
              <a:t>20%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BC76F3-3FCC-E74B-8BEB-BC3319CF4E51}"/>
              </a:ext>
            </a:extLst>
          </p:cNvPr>
          <p:cNvGrpSpPr/>
          <p:nvPr/>
        </p:nvGrpSpPr>
        <p:grpSpPr>
          <a:xfrm rot="5400000">
            <a:off x="8190150" y="4559712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50" name="Isosceles Triangle 37">
              <a:extLst>
                <a:ext uri="{FF2B5EF4-FFF2-40B4-BE49-F238E27FC236}">
                  <a16:creationId xmlns:a16="http://schemas.microsoft.com/office/drawing/2014/main" id="{FF436AE5-3D45-3E45-B524-A4029AD0052B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51" name="Isosceles Triangle 38">
              <a:extLst>
                <a:ext uri="{FF2B5EF4-FFF2-40B4-BE49-F238E27FC236}">
                  <a16:creationId xmlns:a16="http://schemas.microsoft.com/office/drawing/2014/main" id="{9CC9387C-D242-B543-9469-79E78FD929AC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CC36126-739D-F44E-BE89-873915F11538}"/>
              </a:ext>
            </a:extLst>
          </p:cNvPr>
          <p:cNvGrpSpPr/>
          <p:nvPr/>
        </p:nvGrpSpPr>
        <p:grpSpPr>
          <a:xfrm rot="5400000">
            <a:off x="10635652" y="4580620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53" name="Isosceles Triangle 37">
              <a:extLst>
                <a:ext uri="{FF2B5EF4-FFF2-40B4-BE49-F238E27FC236}">
                  <a16:creationId xmlns:a16="http://schemas.microsoft.com/office/drawing/2014/main" id="{2C945C5F-9F4D-8B44-907A-F43AC3115746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54" name="Isosceles Triangle 38">
              <a:extLst>
                <a:ext uri="{FF2B5EF4-FFF2-40B4-BE49-F238E27FC236}">
                  <a16:creationId xmlns:a16="http://schemas.microsoft.com/office/drawing/2014/main" id="{BAAFCDAE-7053-9C45-981D-2A24C73A9141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84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B98421-E2D1-4745-9F7C-64F2760897EB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During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weeks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found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ouserlves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some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limitations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and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next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steps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would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have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done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if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we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dirty="0" err="1">
                <a:solidFill>
                  <a:schemeClr val="tx2">
                    <a:lumMod val="75000"/>
                  </a:schemeClr>
                </a:solidFill>
              </a:rPr>
              <a:t>had</a:t>
            </a:r>
            <a:r>
              <a:rPr lang="pt-PT" sz="2800" dirty="0">
                <a:solidFill>
                  <a:schemeClr val="tx2">
                    <a:lumMod val="75000"/>
                  </a:schemeClr>
                </a:solidFill>
              </a:rPr>
              <a:t> more time</a:t>
            </a:r>
            <a:endParaRPr lang="pt-PT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26D1206-12D9-2B4B-AB93-FC2C88D0F45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AFECC-B6AC-DC43-BB7A-E179D50B4D25}"/>
              </a:ext>
            </a:extLst>
          </p:cNvPr>
          <p:cNvSpPr/>
          <p:nvPr/>
        </p:nvSpPr>
        <p:spPr>
          <a:xfrm>
            <a:off x="533400" y="1714503"/>
            <a:ext cx="2601686" cy="21553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612000" rIns="108000" bIns="0" rtlCol="0" anchor="t"/>
          <a:lstStyle/>
          <a:p>
            <a:pPr algn="ctr"/>
            <a:r>
              <a:rPr lang="en-PT" b="1" dirty="0"/>
              <a:t>LIMITATIONS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C79003-55D9-9246-BB23-D1B1148283AB}"/>
              </a:ext>
            </a:extLst>
          </p:cNvPr>
          <p:cNvSpPr/>
          <p:nvPr/>
        </p:nvSpPr>
        <p:spPr>
          <a:xfrm>
            <a:off x="533400" y="4250875"/>
            <a:ext cx="2601686" cy="21553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612000" rIns="108000" bIns="0" rtlCol="0" anchor="t"/>
          <a:lstStyle/>
          <a:p>
            <a:pPr algn="ctr"/>
            <a:r>
              <a:rPr lang="en-PT" b="1" dirty="0"/>
              <a:t>GOI</a:t>
            </a:r>
            <a:r>
              <a:rPr lang="en-GB" b="1" dirty="0"/>
              <a:t>NG</a:t>
            </a:r>
            <a:r>
              <a:rPr lang="en-PT" b="1" dirty="0"/>
              <a:t> FURTHER</a:t>
            </a:r>
          </a:p>
        </p:txBody>
      </p:sp>
      <p:pic>
        <p:nvPicPr>
          <p:cNvPr id="10" name="Graphic 9" descr="End">
            <a:extLst>
              <a:ext uri="{FF2B5EF4-FFF2-40B4-BE49-F238E27FC236}">
                <a16:creationId xmlns:a16="http://schemas.microsoft.com/office/drawing/2014/main" id="{2048E7A2-131F-F141-AE9B-3912966D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314" y="5440826"/>
            <a:ext cx="624548" cy="624548"/>
          </a:xfrm>
          <a:prstGeom prst="rect">
            <a:avLst/>
          </a:prstGeom>
        </p:spPr>
      </p:pic>
      <p:pic>
        <p:nvPicPr>
          <p:cNvPr id="12" name="Graphic 11" descr="Brainstorm">
            <a:extLst>
              <a:ext uri="{FF2B5EF4-FFF2-40B4-BE49-F238E27FC236}">
                <a16:creationId xmlns:a16="http://schemas.microsoft.com/office/drawing/2014/main" id="{69F818EF-2AE6-004F-8E87-DFAF1C298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8314" y="2904454"/>
            <a:ext cx="624548" cy="6245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F02074-2BCF-8242-A593-62C5EB4520B5}"/>
              </a:ext>
            </a:extLst>
          </p:cNvPr>
          <p:cNvSpPr/>
          <p:nvPr/>
        </p:nvSpPr>
        <p:spPr>
          <a:xfrm>
            <a:off x="3960955" y="1714502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Model evolution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524D7-2916-1547-BEAB-F58F7AF402E1}"/>
              </a:ext>
            </a:extLst>
          </p:cNvPr>
          <p:cNvSpPr/>
          <p:nvPr/>
        </p:nvSpPr>
        <p:spPr>
          <a:xfrm>
            <a:off x="3960955" y="2887591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Model consistency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5C7A7F-25B7-114B-9E43-8B7A651EE1FD}"/>
              </a:ext>
            </a:extLst>
          </p:cNvPr>
          <p:cNvSpPr/>
          <p:nvPr/>
        </p:nvSpPr>
        <p:spPr>
          <a:xfrm>
            <a:off x="3960955" y="4250875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Add different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77939D-DA58-8143-BEC0-0AD885FF1A6A}"/>
              </a:ext>
            </a:extLst>
          </p:cNvPr>
          <p:cNvSpPr/>
          <p:nvPr/>
        </p:nvSpPr>
        <p:spPr>
          <a:xfrm>
            <a:off x="3960955" y="5423964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Try different models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Graphik 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8B96F7-0E80-E247-B38B-DD7282F96AA4}"/>
              </a:ext>
            </a:extLst>
          </p:cNvPr>
          <p:cNvGrpSpPr/>
          <p:nvPr/>
        </p:nvGrpSpPr>
        <p:grpSpPr>
          <a:xfrm>
            <a:off x="3468445" y="2007168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23" name="Isosceles Triangle 37">
              <a:extLst>
                <a:ext uri="{FF2B5EF4-FFF2-40B4-BE49-F238E27FC236}">
                  <a16:creationId xmlns:a16="http://schemas.microsoft.com/office/drawing/2014/main" id="{EF19DCAE-0873-2A4B-80F3-D40AF30AA290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24" name="Isosceles Triangle 38">
              <a:extLst>
                <a:ext uri="{FF2B5EF4-FFF2-40B4-BE49-F238E27FC236}">
                  <a16:creationId xmlns:a16="http://schemas.microsoft.com/office/drawing/2014/main" id="{6152593A-48F7-0E46-9C17-195CBD312636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9E00A6-CFCA-E74F-8797-99F074827AFC}"/>
              </a:ext>
            </a:extLst>
          </p:cNvPr>
          <p:cNvGrpSpPr/>
          <p:nvPr/>
        </p:nvGrpSpPr>
        <p:grpSpPr>
          <a:xfrm>
            <a:off x="3468444" y="3180257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26" name="Isosceles Triangle 37">
              <a:extLst>
                <a:ext uri="{FF2B5EF4-FFF2-40B4-BE49-F238E27FC236}">
                  <a16:creationId xmlns:a16="http://schemas.microsoft.com/office/drawing/2014/main" id="{092A00F7-1E20-9B44-8676-38F980A7DD02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27" name="Isosceles Triangle 38">
              <a:extLst>
                <a:ext uri="{FF2B5EF4-FFF2-40B4-BE49-F238E27FC236}">
                  <a16:creationId xmlns:a16="http://schemas.microsoft.com/office/drawing/2014/main" id="{6B7C20D9-012B-654C-AFD0-A1A31D8B3B2D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C85E30-6A26-A347-8547-AC65D98D2BD9}"/>
              </a:ext>
            </a:extLst>
          </p:cNvPr>
          <p:cNvGrpSpPr/>
          <p:nvPr/>
        </p:nvGrpSpPr>
        <p:grpSpPr>
          <a:xfrm>
            <a:off x="3468444" y="4560651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35" name="Isosceles Triangle 37">
              <a:extLst>
                <a:ext uri="{FF2B5EF4-FFF2-40B4-BE49-F238E27FC236}">
                  <a16:creationId xmlns:a16="http://schemas.microsoft.com/office/drawing/2014/main" id="{016BDEE7-7894-484A-A9EE-C2340793F510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6" name="Isosceles Triangle 38">
              <a:extLst>
                <a:ext uri="{FF2B5EF4-FFF2-40B4-BE49-F238E27FC236}">
                  <a16:creationId xmlns:a16="http://schemas.microsoft.com/office/drawing/2014/main" id="{510D1E76-70C2-D94C-B963-7E5F9E90D7B7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E873D5-4CB3-8F4F-BCB5-B754B9BBB518}"/>
              </a:ext>
            </a:extLst>
          </p:cNvPr>
          <p:cNvGrpSpPr/>
          <p:nvPr/>
        </p:nvGrpSpPr>
        <p:grpSpPr>
          <a:xfrm>
            <a:off x="3468443" y="5733740"/>
            <a:ext cx="282947" cy="396950"/>
            <a:chOff x="8093966" y="1601561"/>
            <a:chExt cx="282947" cy="396950"/>
          </a:xfrm>
          <a:solidFill>
            <a:schemeClr val="tx2">
              <a:lumMod val="75000"/>
            </a:schemeClr>
          </a:solidFill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43B0BF07-6E93-DC4A-B38E-BF145978A169}"/>
                </a:ext>
              </a:extLst>
            </p:cNvPr>
            <p:cNvSpPr/>
            <p:nvPr/>
          </p:nvSpPr>
          <p:spPr>
            <a:xfrm rot="5400000">
              <a:off x="8057872" y="1679469"/>
              <a:ext cx="396950" cy="241133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 dirty="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CC4800E-1BE3-E34D-85B9-CE8DC5FEB152}"/>
                </a:ext>
              </a:extLst>
            </p:cNvPr>
            <p:cNvSpPr/>
            <p:nvPr/>
          </p:nvSpPr>
          <p:spPr>
            <a:xfrm rot="5400000">
              <a:off x="8035432" y="1709451"/>
              <a:ext cx="298235" cy="181168"/>
            </a:xfrm>
            <a:prstGeom prst="triangl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sz="1400">
                <a:solidFill>
                  <a:schemeClr val="tx1"/>
                </a:solidFill>
                <a:latin typeface="Graphik" panose="020B0503030202060203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5AECE91-8BDF-3B40-8C30-945161839433}"/>
              </a:ext>
            </a:extLst>
          </p:cNvPr>
          <p:cNvSpPr/>
          <p:nvPr/>
        </p:nvSpPr>
        <p:spPr>
          <a:xfrm>
            <a:off x="7733849" y="4250875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Use more data to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Graphik "/>
                <a:ea typeface="+mn-ea"/>
                <a:cs typeface="+mn-cs"/>
              </a:rPr>
              <a:t>backtest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Graphik 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B3FDC1-E871-5E4F-A155-4901D03B9668}"/>
              </a:ext>
            </a:extLst>
          </p:cNvPr>
          <p:cNvSpPr/>
          <p:nvPr/>
        </p:nvSpPr>
        <p:spPr>
          <a:xfrm>
            <a:off x="7733849" y="1714501"/>
            <a:ext cx="3563331" cy="982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Binary classification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Graphik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38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B98421-E2D1-4745-9F7C-64F2760897EB}"/>
              </a:ext>
            </a:extLst>
          </p:cNvPr>
          <p:cNvSpPr txBox="1">
            <a:spLocks/>
          </p:cNvSpPr>
          <p:nvPr/>
        </p:nvSpPr>
        <p:spPr>
          <a:xfrm>
            <a:off x="533400" y="361368"/>
            <a:ext cx="11430000" cy="885542"/>
          </a:xfrm>
          <a:prstGeom prst="rect">
            <a:avLst/>
          </a:prstGeom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Graphik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What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does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in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risk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pt-PT" sz="2800" b="1" dirty="0" err="1">
                <a:solidFill>
                  <a:schemeClr val="tx2">
                    <a:lumMod val="75000"/>
                  </a:schemeClr>
                </a:solidFill>
              </a:rPr>
              <a:t>preferences</a:t>
            </a:r>
            <a:r>
              <a:rPr lang="pt-PT" sz="2800" b="1" dirty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26D1206-12D9-2B4B-AB93-FC2C88D0F45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18936" y="6544061"/>
            <a:ext cx="304799" cy="20637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AC08D-23A9-440E-BCB9-AA1E9877CC3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E8DBF-5371-4147-A3C0-8BB7E181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04" y="1058361"/>
            <a:ext cx="4900963" cy="258493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E19B4C6-E6A5-ED4D-B3CF-2D527AE2BC09}"/>
              </a:ext>
            </a:extLst>
          </p:cNvPr>
          <p:cNvSpPr/>
          <p:nvPr/>
        </p:nvSpPr>
        <p:spPr>
          <a:xfrm>
            <a:off x="3558435" y="10205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T" dirty="0"/>
              <a:t># accuracy 61%</a:t>
            </a:r>
          </a:p>
          <a:p>
            <a:r>
              <a:rPr lang="en-PT" dirty="0"/>
              <a:t># recall 73%</a:t>
            </a:r>
          </a:p>
          <a:p>
            <a:r>
              <a:rPr lang="en-PT" dirty="0"/>
              <a:t># precision 68%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E1B912-2514-B444-B2BD-194F66C0E0B3}"/>
              </a:ext>
            </a:extLst>
          </p:cNvPr>
          <p:cNvSpPr/>
          <p:nvPr/>
        </p:nvSpPr>
        <p:spPr>
          <a:xfrm>
            <a:off x="533400" y="3919688"/>
            <a:ext cx="2601686" cy="1216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GB" b="1" dirty="0"/>
              <a:t>R</a:t>
            </a:r>
            <a:r>
              <a:rPr lang="en-PT" b="1" dirty="0"/>
              <a:t>ISK AVERSE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7C2115-AC02-7843-8337-B9F7F5566E51}"/>
              </a:ext>
            </a:extLst>
          </p:cNvPr>
          <p:cNvSpPr/>
          <p:nvPr/>
        </p:nvSpPr>
        <p:spPr>
          <a:xfrm>
            <a:off x="533400" y="5279982"/>
            <a:ext cx="2601686" cy="12166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en-GB" b="1" dirty="0"/>
              <a:t>R</a:t>
            </a:r>
            <a:r>
              <a:rPr lang="en-PT" b="1" dirty="0"/>
              <a:t>ISK LOVING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54C0CDF-768A-CC40-B69A-B81E24E67221}"/>
              </a:ext>
            </a:extLst>
          </p:cNvPr>
          <p:cNvSpPr/>
          <p:nvPr/>
        </p:nvSpPr>
        <p:spPr>
          <a:xfrm>
            <a:off x="3442339" y="3919688"/>
            <a:ext cx="8216261" cy="1216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When the stock price is predicted to rise but it actually falls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B2EC23A-9855-9249-B6EC-5326D01DA365}"/>
              </a:ext>
            </a:extLst>
          </p:cNvPr>
          <p:cNvSpPr/>
          <p:nvPr/>
        </p:nvSpPr>
        <p:spPr>
          <a:xfrm>
            <a:off x="3442340" y="5279982"/>
            <a:ext cx="8216261" cy="1216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108000" rIns="108000" bIns="108000" rtlCol="0" anchor="ctr"/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raphik "/>
              </a:rPr>
              <a:t>When stock price is predicted to fall but it actually rises</a:t>
            </a:r>
          </a:p>
        </p:txBody>
      </p:sp>
    </p:spTree>
    <p:extLst>
      <p:ext uri="{BB962C8B-B14F-4D97-AF65-F5344CB8AC3E}">
        <p14:creationId xmlns:p14="http://schemas.microsoft.com/office/powerpoint/2010/main" val="19586647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kUsHbMR9m_aa0zSdSD1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447</Words>
  <Application>Microsoft Macintosh PowerPoint</Application>
  <PresentationFormat>Widescreen</PresentationFormat>
  <Paragraphs>94</Paragraphs>
  <Slides>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Graphik</vt:lpstr>
      <vt:lpstr>Graphik </vt:lpstr>
      <vt:lpstr>Graphik Light</vt:lpstr>
      <vt:lpstr>Graphik Semibold</vt:lpstr>
      <vt:lpstr>Roboto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leonor rodrigues</dc:creator>
  <cp:lastModifiedBy>leonor rodrigues</cp:lastModifiedBy>
  <cp:revision>38</cp:revision>
  <dcterms:created xsi:type="dcterms:W3CDTF">2020-11-25T09:17:13Z</dcterms:created>
  <dcterms:modified xsi:type="dcterms:W3CDTF">2020-11-26T12:24:48Z</dcterms:modified>
</cp:coreProperties>
</file>